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Google Sans" panose="020B0604020202020204" charset="0"/>
      <p:regular r:id="rId8"/>
      <p:bold r:id="rId9"/>
      <p:italic r:id="rId10"/>
      <p:boldItalic r:id="rId11"/>
    </p:embeddedFont>
    <p:embeddedFont>
      <p:font typeface="Google Sans SemiBold" panose="020B0604020202020204" charset="0"/>
      <p:regular r:id="rId12"/>
      <p:bold r:id="rId13"/>
      <p:italic r:id="rId14"/>
      <p:boldItalic r:id="rId15"/>
    </p:embeddedFont>
    <p:embeddedFont>
      <p:font typeface="PT Sans Narrow" panose="020B0506020203020204" pitchFamily="34" charset="0"/>
      <p:regular r:id="rId16"/>
      <p:bold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Work Sans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  <p15:guide id="3" orient="horz" pos="57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3036" y="54"/>
      </p:cViewPr>
      <p:guideLst>
        <p:guide orient="horz" pos="3168"/>
        <p:guide pos="2448"/>
        <p:guide orient="horz" pos="5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467ac73dde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467ac73dde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rgbClr val="FF0000"/>
                </a:solidFill>
                <a:highlight>
                  <a:srgbClr val="FFFF00"/>
                </a:highlight>
              </a:rPr>
              <a:t>REVISED COPY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5719" cy="746350"/>
            <a:chOff x="0" y="3156075"/>
            <a:chExt cx="3529800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5719" cy="746350"/>
            <a:chOff x="0" y="3156075"/>
            <a:chExt cx="3529800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 1">
  <p:cSld name="TITLE_2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40" name="Google Shape;4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4" name="Google Shape;44;p3"/>
          <p:cNvSpPr/>
          <p:nvPr/>
        </p:nvSpPr>
        <p:spPr>
          <a:xfrm>
            <a:off x="172050" y="2994200"/>
            <a:ext cx="3076800" cy="70968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45" name="Google Shape;45;p3"/>
          <p:cNvGrpSpPr/>
          <p:nvPr/>
        </p:nvGrpSpPr>
        <p:grpSpPr>
          <a:xfrm>
            <a:off x="168930" y="2931215"/>
            <a:ext cx="7434543" cy="62982"/>
            <a:chOff x="1890075" y="5241175"/>
            <a:chExt cx="4240556" cy="257700"/>
          </a:xfrm>
        </p:grpSpPr>
        <p:sp>
          <p:nvSpPr>
            <p:cNvPr id="46" name="Google Shape;4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50" name="Google Shape;50;p3"/>
          <p:cNvCxnSpPr/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3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" name="Google Shape;52;p3"/>
          <p:cNvGrpSpPr/>
          <p:nvPr/>
        </p:nvGrpSpPr>
        <p:grpSpPr>
          <a:xfrm>
            <a:off x="0" y="3642375"/>
            <a:ext cx="3530025" cy="746350"/>
            <a:chOff x="0" y="3156075"/>
            <a:chExt cx="3530025" cy="746350"/>
          </a:xfrm>
        </p:grpSpPr>
        <p:sp>
          <p:nvSpPr>
            <p:cNvPr id="53" name="Google Shape;53;p3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>
            <a:off x="3248850" y="3095700"/>
            <a:ext cx="4935719" cy="746350"/>
            <a:chOff x="0" y="3156075"/>
            <a:chExt cx="3529800" cy="746350"/>
          </a:xfrm>
        </p:grpSpPr>
        <p:sp>
          <p:nvSpPr>
            <p:cNvPr id="56" name="Google Shape;56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8" name="Google Shape;58;p3"/>
          <p:cNvGrpSpPr/>
          <p:nvPr/>
        </p:nvGrpSpPr>
        <p:grpSpPr>
          <a:xfrm>
            <a:off x="3248850" y="7394875"/>
            <a:ext cx="4935719" cy="746350"/>
            <a:chOff x="0" y="3156075"/>
            <a:chExt cx="3529800" cy="746350"/>
          </a:xfrm>
        </p:grpSpPr>
        <p:sp>
          <p:nvSpPr>
            <p:cNvPr id="59" name="Google Shape;59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61" name="Google Shape;61;p3"/>
          <p:cNvSpPr txBox="1"/>
          <p:nvPr/>
        </p:nvSpPr>
        <p:spPr>
          <a:xfrm>
            <a:off x="3263100" y="3086700"/>
            <a:ext cx="43341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2" name="Google Shape;62;p3"/>
          <p:cNvSpPr txBox="1"/>
          <p:nvPr/>
        </p:nvSpPr>
        <p:spPr>
          <a:xfrm>
            <a:off x="0" y="3642375"/>
            <a:ext cx="32490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3263100" y="73926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1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4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4"/>
          <p:cNvCxnSpPr>
            <a:stCxn id="69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0" name="Google Shape;70;p4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4" name="Google Shape;74;p4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5" name="Google Shape;75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9" name="Google Shape;79;p4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1" name="Google Shape;81;p4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82" name="Google Shape;82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4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5" name="Google Shape;85;p4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86" name="Google Shape;86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4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90" name="Google Shape;90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93" name="Google Shape;93;p4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4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4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4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5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7" name="Google Shape;107;p5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108" name="Google Shape;108;p5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5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10" name="Google Shape;110;p5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5"/>
          <p:cNvSpPr txBox="1">
            <a:spLocks noGrp="1"/>
          </p:cNvSpPr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5"/>
          <p:cNvSpPr txBox="1">
            <a:spLocks noGrp="1"/>
          </p:cNvSpPr>
          <p:nvPr>
            <p:ph type="subTitle" idx="1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3" name="Google Shape;113;p5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5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" name="Google Shape;115;p5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116" name="Google Shape;116;p5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121" name="Google Shape;121;p5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5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126" name="Google Shape;126;p5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5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5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35;p5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5"/>
          <p:cNvSpPr txBox="1">
            <a:spLocks noGrp="1"/>
          </p:cNvSpPr>
          <p:nvPr>
            <p:ph type="body" idx="2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0" name="Google Shape;140;p5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3" name="Google Shape;143;p5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5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6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6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1" name="Google Shape;151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2" name="Google Shape;152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6" name="Google Shape;156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7" name="Google Shape;15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1" name="Google Shape;161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6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6" name="Google Shape;166;p6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67" name="Google Shape;16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9" name="Google Shape;16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70" name="Google Shape;17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71" name="Google Shape;171;p6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5" name="Google Shape;175;p7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6" name="Google Shape;176;p7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77" name="Google Shape;177;p7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 1">
  <p:cSld name="TITLE_1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9"/>
          <p:cNvCxnSpPr>
            <a:stCxn id="181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2" name="Google Shape;182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83" name="Google Shape;18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87" name="Google Shape;187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88" name="Google Shape;18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92" name="Google Shape;192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193" name="Google Shape;193;p9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9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9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" name="Google Shape;196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97" name="Google Shape;197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01" name="Google Shape;201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02" name="Google Shape;202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05" name="Google Shape;205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07" name="Google Shape;207;p9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08" name="Google Shape;208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9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12" name="Google Shape;212;p9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214;p9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5" name="Google Shape;215;p9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16" name="Google Shape;216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" name="Google Shape;218;p9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20" name="Google Shape;220;p9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21" name="Google Shape;221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" name="Google Shape;223;p9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188700" y="1499375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9" name="Google Shape;229;p10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30" name="Google Shape;230;p10"/>
          <p:cNvSpPr txBox="1"/>
          <p:nvPr/>
        </p:nvSpPr>
        <p:spPr>
          <a:xfrm>
            <a:off x="181950" y="1755800"/>
            <a:ext cx="7408500" cy="1246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The Waze data team is currently developing a data analytics project aimed at increasing overall growth by preventing monthly user churn on the Waze app. </a:t>
            </a:r>
            <a:r>
              <a:rPr lang="en" sz="1200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Thorough exploratory data analysis (EDA) enables Waze to make better decisions about how to proactively target users likely to churn, thereby improving retention and overall customer satisfaction.</a:t>
            </a:r>
            <a:r>
              <a:rPr lang="en" sz="1200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" sz="1200" b="1" dirty="0">
                <a:solidFill>
                  <a:srgbClr val="00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This report offers </a:t>
            </a:r>
            <a:r>
              <a:rPr lang="en" sz="12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details and key insights from Milestone 3,</a:t>
            </a:r>
            <a:r>
              <a:rPr lang="en" sz="1200" b="1" dirty="0">
                <a:solidFill>
                  <a:srgbClr val="00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which impact the future development of the overall project. </a:t>
            </a:r>
            <a:endParaRPr sz="1200" b="1" dirty="0">
              <a:solidFill>
                <a:srgbClr val="000000"/>
              </a:solidFill>
              <a:latin typeface="Times New Roman" panose="02020603050405020304" pitchFamily="18" charset="0"/>
              <a:ea typeface="Google Sans"/>
              <a:cs typeface="Times New Roman" panose="02020603050405020304" pitchFamily="18" charset="0"/>
              <a:sym typeface="Google Sans"/>
            </a:endParaRPr>
          </a:p>
        </p:txBody>
      </p:sp>
      <p:grpSp>
        <p:nvGrpSpPr>
          <p:cNvPr id="231" name="Google Shape;231;p10"/>
          <p:cNvGrpSpPr/>
          <p:nvPr/>
        </p:nvGrpSpPr>
        <p:grpSpPr>
          <a:xfrm>
            <a:off x="188700" y="694150"/>
            <a:ext cx="5190000" cy="771300"/>
            <a:chOff x="438150" y="713325"/>
            <a:chExt cx="5190000" cy="771300"/>
          </a:xfrm>
        </p:grpSpPr>
        <p:sp>
          <p:nvSpPr>
            <p:cNvPr id="232" name="Google Shape;232;p10"/>
            <p:cNvSpPr txBox="1"/>
            <p:nvPr/>
          </p:nvSpPr>
          <p:spPr>
            <a:xfrm>
              <a:off x="438150" y="7133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User Churn Project | </a:t>
              </a: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Exploratory Data Analysis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3" name="Google Shape;233;p10"/>
            <p:cNvSpPr txBox="1"/>
            <p:nvPr/>
          </p:nvSpPr>
          <p:spPr>
            <a:xfrm>
              <a:off x="465075" y="103027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Prepared for: Waze Leadership Team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34" name="Google Shape;23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094" y="77775"/>
            <a:ext cx="1947034" cy="5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0"/>
          <p:cNvSpPr txBox="1"/>
          <p:nvPr/>
        </p:nvSpPr>
        <p:spPr>
          <a:xfrm>
            <a:off x="181950" y="4235400"/>
            <a:ext cx="3000000" cy="58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more times users used the app, the less likely they were to churn. </a:t>
            </a:r>
            <a:r>
              <a:rPr lang="en" sz="11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While 40% of the users who didn't use the app at all last month churned, nobody who used the app 30 days churned.</a:t>
            </a:r>
            <a:endParaRPr sz="1100" dirty="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228600" lvl="0" indent="-18415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Distance driven per driving day had a positive correlation with user churn. </a:t>
            </a:r>
            <a:r>
              <a:rPr lang="en" sz="1100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The farther a user drove on each driving day, the more likely they were to churn.</a:t>
            </a:r>
            <a:endParaRPr sz="1100" dirty="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228600" lvl="0" indent="-18415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Number of driving days had a negative correlation with churn.</a:t>
            </a:r>
            <a:r>
              <a:rPr lang="en" sz="1100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Users who drove more days of the last month were less likely to churn.</a:t>
            </a:r>
            <a:endParaRPr sz="1100" dirty="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228600" lvl="0" indent="-18415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Users of all tenures from brand new to ~10 years were relatively evenly represented in the data.</a:t>
            </a:r>
            <a:endParaRPr sz="1100" b="1" dirty="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228600" lvl="0" indent="-18415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Nearly all the variables were either very right-skewed or uniformly distributed.</a:t>
            </a:r>
            <a:r>
              <a:rPr lang="en" sz="1100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endParaRPr sz="1100" dirty="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571500" lvl="1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For the right-skewed distributions, this means that most users had values in the lower end of the range for that variable. </a:t>
            </a:r>
            <a:endParaRPr sz="1100" dirty="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571500" lvl="1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For the uniform distributions, this means that users were generally equally likely to have values anywhere within the range for that variable.</a:t>
            </a:r>
            <a:endParaRPr sz="1100" dirty="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228600" lvl="0" indent="-184150" algn="l" rtl="0">
              <a:spcBef>
                <a:spcPts val="7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Several variables had highly improbable or perhaps even impossible outlying values</a:t>
            </a:r>
            <a:r>
              <a:rPr lang="en" sz="1100" dirty="0">
                <a:solidFill>
                  <a:schemeClr val="dk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, such as: driven_km_drives, activity_days and driving_days.</a:t>
            </a:r>
            <a:endParaRPr sz="1100" dirty="0">
              <a:solidFill>
                <a:schemeClr val="dk1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236" name="Google Shape;236;p10"/>
          <p:cNvSpPr txBox="1"/>
          <p:nvPr/>
        </p:nvSpPr>
        <p:spPr>
          <a:xfrm>
            <a:off x="3360300" y="7959900"/>
            <a:ext cx="4201800" cy="23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lvl="0" indent="-190500" algn="l" rtl="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lang="en" sz="12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Investigate the erroneous or problematic discrepancies between number of sessions, driving_days, and activity_days. </a:t>
            </a:r>
            <a:endParaRPr sz="1200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228600" lvl="0" indent="-190500" algn="l" rtl="0">
              <a:spcBef>
                <a:spcPts val="170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lang="en" sz="12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Continue to explore user profiles with the greater Waze team; this may glean insights on the reason for the long distance drivers’ churn rate. </a:t>
            </a:r>
            <a:endParaRPr sz="1200" b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228600" lvl="0" indent="-190500" algn="l" rtl="0">
              <a:spcBef>
                <a:spcPts val="1700"/>
              </a:spcBef>
              <a:spcAft>
                <a:spcPts val="1700"/>
              </a:spcAft>
              <a:buSzPts val="1200"/>
              <a:buFont typeface="Roboto"/>
              <a:buChar char="➔"/>
            </a:pPr>
            <a:r>
              <a:rPr lang="en" sz="12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Plan to run deeper statistical analyses on the variables in the data to determine their impact on user churn. </a:t>
            </a:r>
            <a:endParaRPr sz="1200" b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237" name="Google Shape;237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1550" y="3643000"/>
            <a:ext cx="3835574" cy="18154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0"/>
          <p:cNvSpPr txBox="1"/>
          <p:nvPr/>
        </p:nvSpPr>
        <p:spPr>
          <a:xfrm>
            <a:off x="3281844" y="5664950"/>
            <a:ext cx="2041800" cy="167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churn rate is highest for people who didn't use Waze much during the last month. </a:t>
            </a:r>
            <a:endParaRPr sz="1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proportion of churned users to retained users is consistent between device types.</a:t>
            </a:r>
            <a:endParaRPr sz="1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9" name="Google Shape;23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1525" y="5458425"/>
            <a:ext cx="2290575" cy="19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399</Words>
  <Application>Microsoft Office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Calibri</vt:lpstr>
      <vt:lpstr>PT Sans Narrow</vt:lpstr>
      <vt:lpstr>Roboto</vt:lpstr>
      <vt:lpstr>Work Sans</vt:lpstr>
      <vt:lpstr>Google Sans</vt:lpstr>
      <vt:lpstr>Google Sans SemiBold</vt:lpstr>
      <vt:lpstr>Times New Roman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SWAPNIL BUDD</cp:lastModifiedBy>
  <cp:revision>1</cp:revision>
  <dcterms:modified xsi:type="dcterms:W3CDTF">2023-11-19T23:23:59Z</dcterms:modified>
</cp:coreProperties>
</file>